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4E46D2-973E-F744-8009-DE48FED595E3}" v="3" dt="2023-12-17T15:12:59.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25" d="100"/>
          <a:sy n="25" d="100"/>
        </p:scale>
        <p:origin x="399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sv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17/12/2023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438868" y="14344678"/>
            <a:ext cx="10569198" cy="1841719"/>
          </a:xfrm>
        </p:spPr>
        <p:txBody>
          <a:bodyPr>
            <a:normAutofit fontScale="90000"/>
          </a:bodyPr>
          <a:lstStyle/>
          <a:p>
            <a:pPr>
              <a:lnSpc>
                <a:spcPct val="100000"/>
              </a:lnSpc>
            </a:pPr>
            <a:r>
              <a:rPr lang="nl-BE" dirty="0">
                <a:latin typeface="Segoe UI Black"/>
                <a:ea typeface="Segoe UI Black"/>
              </a:rPr>
              <a:t>Dancing </a:t>
            </a:r>
            <a:r>
              <a:rPr lang="nl-BE" dirty="0" err="1">
                <a:latin typeface="Segoe UI Black"/>
                <a:ea typeface="Segoe UI Black"/>
              </a:rPr>
              <a:t>Lights</a:t>
            </a:r>
            <a:br>
              <a:rPr lang="nl-BE" dirty="0">
                <a:latin typeface="Segoe UI Black"/>
                <a:ea typeface="Segoe UI Black"/>
              </a:rPr>
            </a:br>
            <a:endParaRPr lang="nl-BE" dirty="0" err="1"/>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9047269"/>
            <a:ext cx="9111131" cy="2862322"/>
          </a:xfrm>
          <a:prstGeom prst="rect">
            <a:avLst/>
          </a:prstGeom>
          <a:noFill/>
        </p:spPr>
        <p:txBody>
          <a:bodyPr wrap="square" lIns="91440" tIns="45720" rIns="91440" bIns="45720" rtlCol="0" anchor="t">
            <a:spAutoFit/>
          </a:bodyPr>
          <a:lstStyle/>
          <a:p>
            <a:r>
              <a:rPr lang="nl-BE" sz="3000" b="1" dirty="0">
                <a:solidFill>
                  <a:srgbClr val="E00020"/>
                </a:solidFill>
              </a:rPr>
              <a:t>Team </a:t>
            </a:r>
          </a:p>
          <a:p>
            <a:pPr marL="457200" indent="-457200">
              <a:buFont typeface="Arial" panose="020B0604020202020204" pitchFamily="34" charset="0"/>
              <a:buChar char="•"/>
            </a:pPr>
            <a:r>
              <a:rPr lang="nl-BE" sz="3000" dirty="0" err="1">
                <a:ea typeface="+mn-lt"/>
                <a:cs typeface="+mn-lt"/>
              </a:rPr>
              <a:t>Mirko</a:t>
            </a:r>
            <a:r>
              <a:rPr lang="nl-BE" sz="3000" dirty="0">
                <a:ea typeface="+mn-lt"/>
                <a:cs typeface="+mn-lt"/>
              </a:rPr>
              <a:t> </a:t>
            </a:r>
            <a:r>
              <a:rPr lang="nl-BE" sz="3000" dirty="0" err="1">
                <a:ea typeface="+mn-lt"/>
                <a:cs typeface="+mn-lt"/>
              </a:rPr>
              <a:t>Sinnaeve</a:t>
            </a:r>
            <a:r>
              <a:rPr lang="nl-BE" sz="3000" dirty="0">
                <a:ea typeface="+mn-lt"/>
                <a:cs typeface="+mn-lt"/>
              </a:rPr>
              <a:t>, fase 3, Software/AI engineer</a:t>
            </a:r>
          </a:p>
          <a:p>
            <a:pPr marL="457200" indent="-457200">
              <a:buFont typeface="Arial" panose="020B0604020202020204" pitchFamily="34" charset="0"/>
              <a:buChar char="•"/>
            </a:pPr>
            <a:r>
              <a:rPr lang="nl-BE" sz="3000" dirty="0" err="1"/>
              <a:t>Esteban</a:t>
            </a:r>
            <a:r>
              <a:rPr lang="nl-BE" sz="3000" dirty="0"/>
              <a:t> Desmedt,</a:t>
            </a:r>
            <a:r>
              <a:rPr lang="nl-BE" sz="3000" dirty="0">
                <a:ea typeface="+mn-lt"/>
                <a:cs typeface="+mn-lt"/>
              </a:rPr>
              <a:t> fase 2, Software/AI engineer</a:t>
            </a:r>
          </a:p>
          <a:p>
            <a:pPr marL="457200" indent="-457200">
              <a:buFont typeface="Arial,Sans-Serif" panose="020B0604020202020204" pitchFamily="34" charset="0"/>
              <a:buChar char="•"/>
            </a:pPr>
            <a:r>
              <a:rPr lang="nl-BE" sz="3000" dirty="0" err="1"/>
              <a:t>Seraphin</a:t>
            </a:r>
            <a:r>
              <a:rPr lang="nl-BE" sz="3000" dirty="0"/>
              <a:t> </a:t>
            </a:r>
            <a:r>
              <a:rPr lang="nl-BE" sz="3000" dirty="0" err="1"/>
              <a:t>Sampers</a:t>
            </a:r>
            <a:r>
              <a:rPr lang="nl-BE" sz="3000" dirty="0"/>
              <a:t> , fase 2</a:t>
            </a:r>
            <a:r>
              <a:rPr lang="nl-BE" sz="3000" dirty="0">
                <a:latin typeface="Arial"/>
                <a:cs typeface="Arial"/>
              </a:rPr>
              <a:t>, </a:t>
            </a:r>
            <a:r>
              <a:rPr lang="en-US" sz="3000" dirty="0">
                <a:latin typeface="Arial"/>
                <a:cs typeface="Arial"/>
              </a:rPr>
              <a:t>Software/AI engineer</a:t>
            </a:r>
          </a:p>
          <a:p>
            <a:pPr marL="457200" indent="-457200">
              <a:buFont typeface="Arial,Sans-Serif" panose="020B0604020202020204" pitchFamily="34" charset="0"/>
              <a:buChar char="•"/>
            </a:pPr>
            <a:r>
              <a:rPr lang="nl-BE" sz="3000" dirty="0">
                <a:latin typeface="Arial"/>
                <a:cs typeface="Arial"/>
              </a:rPr>
              <a:t>William </a:t>
            </a:r>
            <a:r>
              <a:rPr lang="nl-BE" sz="3000" dirty="0" err="1">
                <a:latin typeface="Arial"/>
                <a:cs typeface="Arial"/>
              </a:rPr>
              <a:t>Rogov</a:t>
            </a:r>
            <a:r>
              <a:rPr lang="nl-BE" sz="3000" dirty="0">
                <a:latin typeface="Arial"/>
                <a:cs typeface="Arial"/>
              </a:rPr>
              <a:t>,</a:t>
            </a:r>
            <a:r>
              <a:rPr lang="nl-BE" sz="3000" dirty="0">
                <a:latin typeface="Arial"/>
                <a:ea typeface="+mn-lt"/>
                <a:cs typeface="Arial"/>
              </a:rPr>
              <a:t> fase 2, Software/AI engineer</a:t>
            </a:r>
          </a:p>
          <a:p>
            <a:pPr marL="457200" indent="-457200">
              <a:buFont typeface="Arial" panose="020B0604020202020204" pitchFamily="34" charset="0"/>
              <a:buChar char="•"/>
            </a:pPr>
            <a:r>
              <a:rPr lang="nl-BE" sz="3000" dirty="0"/>
              <a:t>Elias Vanthorre, fase 2, Network &amp; System </a:t>
            </a:r>
            <a:r>
              <a:rPr lang="nl-BE" sz="3000" dirty="0" err="1"/>
              <a:t>Admin</a:t>
            </a:r>
            <a:endParaRPr lang="nl-BE" sz="3000" dirty="0">
              <a:ea typeface="Calibri"/>
              <a:cs typeface="Calibri"/>
            </a:endParaRPr>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a:solidFill>
                  <a:srgbClr val="E00020"/>
                </a:solidFill>
              </a:rPr>
              <a:t>Instructies:</a:t>
            </a:r>
          </a:p>
          <a:p>
            <a:pPr marL="1143000" indent="-1143000">
              <a:buAutoNum type="arabicPeriod"/>
            </a:pPr>
            <a:r>
              <a:rPr lang="nl-BE" sz="6000">
                <a:solidFill>
                  <a:schemeClr val="bg2">
                    <a:lumMod val="50000"/>
                  </a:schemeClr>
                </a:solidFill>
              </a:rPr>
              <a:t>Pas de project titel aan en voeg een subtitel toe</a:t>
            </a:r>
          </a:p>
          <a:p>
            <a:pPr marL="1143000" indent="-1143000">
              <a:buAutoNum type="arabicPeriod"/>
            </a:pPr>
            <a:r>
              <a:rPr lang="nl-BE" sz="6000">
                <a:solidFill>
                  <a:schemeClr val="bg2">
                    <a:lumMod val="50000"/>
                  </a:schemeClr>
                </a:solidFill>
              </a:rPr>
              <a:t>Schrijf eronder een korte omschrijving van de probleemstelling, jullie uitwerking, de gebruikte componenten en welke leerstof jullie nodig hadden.</a:t>
            </a:r>
          </a:p>
          <a:p>
            <a:pPr marL="1143000" indent="-1143000">
              <a:buAutoNum type="arabicPeriod"/>
            </a:pPr>
            <a:r>
              <a:rPr lang="nl-BE" sz="6000">
                <a:solidFill>
                  <a:schemeClr val="bg2">
                    <a:lumMod val="50000"/>
                  </a:schemeClr>
                </a:solidFill>
              </a:rPr>
              <a:t>Vervang de 3 foto’s door mooie foto’s van jullie product/prototype.</a:t>
            </a:r>
          </a:p>
          <a:p>
            <a:pPr marL="1143000" indent="-1143000">
              <a:buAutoNum type="arabicPeriod"/>
            </a:pPr>
            <a:r>
              <a:rPr lang="nl-BE" sz="6000">
                <a:solidFill>
                  <a:schemeClr val="bg2">
                    <a:lumMod val="50000"/>
                  </a:schemeClr>
                </a:solidFill>
              </a:rPr>
              <a:t>Noteer jullie namen bij het team</a:t>
            </a:r>
          </a:p>
          <a:p>
            <a:pPr marL="1143000" indent="-1143000">
              <a:buAutoNum type="arabicPeriod"/>
            </a:pPr>
            <a:r>
              <a:rPr lang="nl-BE" sz="6000">
                <a:solidFill>
                  <a:schemeClr val="bg2">
                    <a:lumMod val="50000"/>
                  </a:schemeClr>
                </a:solidFill>
              </a:rPr>
              <a:t>Indien een leerlijn niet werd gebruikt in jullie project, vervang het vinkje dan door een leeg vierkantje.</a:t>
            </a:r>
          </a:p>
          <a:p>
            <a:pPr marL="1143000" indent="-1143000">
              <a:buAutoNum type="arabicPeriod"/>
            </a:pPr>
            <a:r>
              <a:rPr lang="nl-BE" sz="6000">
                <a:solidFill>
                  <a:schemeClr val="bg2">
                    <a:lumMod val="50000"/>
                  </a:schemeClr>
                </a:solidFill>
              </a:rPr>
              <a:t>Vervang de QR code door eentje die verwijst naar jullie GitHub </a:t>
            </a:r>
            <a:r>
              <a:rPr lang="nl-BE" sz="6000" err="1">
                <a:solidFill>
                  <a:schemeClr val="bg2">
                    <a:lumMod val="50000"/>
                  </a:schemeClr>
                </a:solidFill>
              </a:rPr>
              <a:t>repository</a:t>
            </a:r>
            <a:r>
              <a:rPr lang="nl-BE" sz="6000">
                <a:solidFill>
                  <a:schemeClr val="bg2">
                    <a:lumMod val="50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292655" cy="2862322"/>
          </a:xfrm>
          <a:prstGeom prst="rect">
            <a:avLst/>
          </a:prstGeom>
          <a:noFill/>
        </p:spPr>
        <p:txBody>
          <a:bodyPr wrap="none" lIns="91440" tIns="45720" rIns="91440" bIns="45720" rtlCol="0" anchor="t">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Hardware Engineering</a:t>
            </a:r>
            <a:endParaRPr lang="en-GB" dirty="0">
              <a:solidFill>
                <a:schemeClr val="accent6">
                  <a:lumMod val="60000"/>
                  <a:lumOff val="40000"/>
                </a:schemeClr>
              </a:solidFill>
              <a:cs typeface="+mj-cs"/>
            </a:endParaRP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Network-&amp;System administration</a:t>
            </a:r>
          </a:p>
          <a:p>
            <a:r>
              <a:rPr lang="en-GB" sz="3600" dirty="0">
                <a:solidFill>
                  <a:schemeClr val="accent6">
                    <a:lumMod val="60000"/>
                    <a:lumOff val="40000"/>
                  </a:schemeClr>
                </a:solidFill>
                <a:latin typeface="Segoe UI Black"/>
                <a:ea typeface="Segoe UI Black"/>
                <a:cs typeface="+mj-cs"/>
              </a:rPr>
              <a:t>    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Personal development</a:t>
            </a:r>
          </a:p>
        </p:txBody>
      </p:sp>
      <p:sp>
        <p:nvSpPr>
          <p:cNvPr id="4" name="Tekstvak 3">
            <a:extLst>
              <a:ext uri="{FF2B5EF4-FFF2-40B4-BE49-F238E27FC236}">
                <a16:creationId xmlns:a16="http://schemas.microsoft.com/office/drawing/2014/main" id="{8C75FF7F-B27C-EB3B-866C-24EB327451A1}"/>
              </a:ext>
            </a:extLst>
          </p:cNvPr>
          <p:cNvSpPr txBox="1"/>
          <p:nvPr/>
        </p:nvSpPr>
        <p:spPr>
          <a:xfrm>
            <a:off x="2438985" y="16036500"/>
            <a:ext cx="7264086" cy="9387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5500" dirty="0">
                <a:ea typeface="+mn-lt"/>
                <a:cs typeface="+mn-lt"/>
              </a:rPr>
              <a:t>Het Project</a:t>
            </a:r>
            <a:endParaRPr lang="nl-NL" sz="5500" dirty="0" err="1"/>
          </a:p>
        </p:txBody>
      </p:sp>
      <p:sp>
        <p:nvSpPr>
          <p:cNvPr id="5" name="Tekstvak 4">
            <a:extLst>
              <a:ext uri="{FF2B5EF4-FFF2-40B4-BE49-F238E27FC236}">
                <a16:creationId xmlns:a16="http://schemas.microsoft.com/office/drawing/2014/main" id="{D5F29DF1-FBC4-C694-0969-3979F1CF55EB}"/>
              </a:ext>
            </a:extLst>
          </p:cNvPr>
          <p:cNvSpPr txBox="1"/>
          <p:nvPr/>
        </p:nvSpPr>
        <p:spPr>
          <a:xfrm>
            <a:off x="2423758" y="17189655"/>
            <a:ext cx="10577851" cy="132959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3000" dirty="0">
                <a:solidFill>
                  <a:srgbClr val="000000"/>
                </a:solidFill>
                <a:ea typeface="+mn-lt"/>
                <a:cs typeface="+mn-lt"/>
              </a:rPr>
              <a:t>We hebben een systeem ontwikkeld dat gebruikmaakt van audio als invoer om een interactieve lichtshow als uitvoer te genereren. Dit systeem, genaamd "Dancing </a:t>
            </a:r>
            <a:r>
              <a:rPr lang="nl-NL" sz="3000" dirty="0" err="1">
                <a:solidFill>
                  <a:srgbClr val="000000"/>
                </a:solidFill>
                <a:ea typeface="+mn-lt"/>
                <a:cs typeface="+mn-lt"/>
              </a:rPr>
              <a:t>Lights</a:t>
            </a:r>
            <a:r>
              <a:rPr lang="nl-NL" sz="3000" dirty="0">
                <a:solidFill>
                  <a:srgbClr val="000000"/>
                </a:solidFill>
                <a:ea typeface="+mn-lt"/>
                <a:cs typeface="+mn-lt"/>
              </a:rPr>
              <a:t>," bestaat uit drie belangrijke componenten:  </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1)</a:t>
            </a:r>
            <a:r>
              <a:rPr lang="nl-NL" sz="3600" dirty="0" err="1">
                <a:solidFill>
                  <a:srgbClr val="000000"/>
                </a:solidFill>
                <a:ea typeface="+mn-lt"/>
                <a:cs typeface="+mn-lt"/>
              </a:rPr>
              <a:t>LED-verlichting</a:t>
            </a:r>
            <a:endParaRPr lang="nl-NL" sz="3000" dirty="0" err="1">
              <a:solidFill>
                <a:srgbClr val="000000"/>
              </a:solidFill>
              <a:ea typeface="+mn-lt"/>
              <a:cs typeface="+mn-lt"/>
            </a:endParaRPr>
          </a:p>
          <a:p>
            <a:r>
              <a:rPr lang="nl-NL" sz="3000" dirty="0">
                <a:solidFill>
                  <a:srgbClr val="000000"/>
                </a:solidFill>
                <a:ea typeface="+mn-lt"/>
                <a:cs typeface="+mn-lt"/>
              </a:rPr>
              <a:t>Voor onze lichtshow hebben we Neon-LED-verlichting gebruikt, wat de ervaring verrijkt met kleur en interactiviteit. </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2)</a:t>
            </a:r>
            <a:r>
              <a:rPr lang="nl-NL" sz="3600" err="1">
                <a:solidFill>
                  <a:srgbClr val="000000"/>
                </a:solidFill>
                <a:ea typeface="+mn-lt"/>
                <a:cs typeface="+mn-lt"/>
              </a:rPr>
              <a:t>Raspberry</a:t>
            </a:r>
            <a:r>
              <a:rPr lang="nl-NL" sz="3600" dirty="0">
                <a:solidFill>
                  <a:srgbClr val="000000"/>
                </a:solidFill>
                <a:ea typeface="+mn-lt"/>
                <a:cs typeface="+mn-lt"/>
              </a:rPr>
              <a:t> Pi</a:t>
            </a:r>
          </a:p>
          <a:p>
            <a:r>
              <a:rPr lang="nl-NL" sz="3000" dirty="0">
                <a:solidFill>
                  <a:srgbClr val="000000"/>
                </a:solidFill>
                <a:ea typeface="+mn-lt"/>
                <a:cs typeface="+mn-lt"/>
              </a:rPr>
              <a:t>Om dit systeem van stroom te voorzien en te laten functioneren, hebben we een krachtige maar gebruiksvriendelijke </a:t>
            </a:r>
            <a:r>
              <a:rPr lang="nl-NL" sz="3000" dirty="0" err="1">
                <a:solidFill>
                  <a:srgbClr val="000000"/>
                </a:solidFill>
                <a:ea typeface="+mn-lt"/>
                <a:cs typeface="+mn-lt"/>
              </a:rPr>
              <a:t>Raspberry</a:t>
            </a:r>
            <a:r>
              <a:rPr lang="nl-NL" sz="3000" dirty="0">
                <a:solidFill>
                  <a:srgbClr val="000000"/>
                </a:solidFill>
                <a:ea typeface="+mn-lt"/>
                <a:cs typeface="+mn-lt"/>
              </a:rPr>
              <a:t> Pi gebruikt. Dit stelt ons in staat om het project te blijven uitbreiden en aanpassen, waardoor het toekomstbestendig is.</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3)Geluidssensor</a:t>
            </a:r>
          </a:p>
          <a:p>
            <a:r>
              <a:rPr lang="nl-NL" sz="3000" dirty="0">
                <a:solidFill>
                  <a:srgbClr val="000000"/>
                </a:solidFill>
                <a:ea typeface="+mn-lt"/>
                <a:cs typeface="+mn-lt"/>
              </a:rPr>
              <a:t>Aangezien audio de input is voor ons systeem, hebben we een geluidssensor geïntegreerd om geluidswijzigingen te detecteren, in plaats van alleen frequenties.</a:t>
            </a:r>
            <a:endParaRPr lang="nl-NL" dirty="0">
              <a:solidFill>
                <a:srgbClr val="000000"/>
              </a:solidFill>
              <a:ea typeface="+mn-lt"/>
              <a:cs typeface="+mn-lt"/>
            </a:endParaRPr>
          </a:p>
          <a:p>
            <a:endParaRPr lang="nl-NL" sz="3000" dirty="0">
              <a:solidFill>
                <a:srgbClr val="000000"/>
              </a:solidFill>
              <a:ea typeface="+mn-lt"/>
              <a:cs typeface="+mn-lt"/>
            </a:endParaRPr>
          </a:p>
          <a:p>
            <a:r>
              <a:rPr lang="nl-NL" sz="3000" dirty="0">
                <a:solidFill>
                  <a:srgbClr val="000000"/>
                </a:solidFill>
                <a:ea typeface="+mn-lt"/>
                <a:cs typeface="+mn-lt"/>
              </a:rPr>
              <a:t>Dit project was uitdagend omdat het zowel hardware- als softwarekennis vereiste. We hebben ons moeten verdiepen in nieuwe onderwerpen en technieken, en samenwerken was essentieel om dit volledig nieuwe systeem te bouwen. Hoewel het hard werken was, leverde het zeer waardevolle leermomenten op voor ons allemaal. Deze ervaring heeft ons beter voorbereid om toekomstige projecten met vertrouwen aan te gaan.</a:t>
            </a:r>
            <a:endParaRPr lang="nl-NL">
              <a:ea typeface="+mn-lt"/>
              <a:cs typeface="+mn-lt"/>
            </a:endParaRPr>
          </a:p>
        </p:txBody>
      </p:sp>
      <p:pic>
        <p:nvPicPr>
          <p:cNvPr id="7" name="Graphic 6" descr="Selectievakje ingeschakeld met effen opvulling">
            <a:extLst>
              <a:ext uri="{FF2B5EF4-FFF2-40B4-BE49-F238E27FC236}">
                <a16:creationId xmlns:a16="http://schemas.microsoft.com/office/drawing/2014/main" id="{11A821B8-23D1-7BD5-6AF7-CBF6E8CC19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3436" y="39949894"/>
            <a:ext cx="665984" cy="688739"/>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4555521" y="-530876"/>
            <a:ext cx="14399621" cy="15329188"/>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pic>
        <p:nvPicPr>
          <p:cNvPr id="6" name="Afbeelding 5" descr="Afbeelding met patroon, steek&#10;&#10;Automatisch gegenereerde beschrijving">
            <a:extLst>
              <a:ext uri="{FF2B5EF4-FFF2-40B4-BE49-F238E27FC236}">
                <a16:creationId xmlns:a16="http://schemas.microsoft.com/office/drawing/2014/main" id="{B34D5BA0-7362-7CBD-272D-A980A0C2F552}"/>
              </a:ext>
            </a:extLst>
          </p:cNvPr>
          <p:cNvPicPr>
            <a:picLocks noChangeAspect="1"/>
          </p:cNvPicPr>
          <p:nvPr/>
        </p:nvPicPr>
        <p:blipFill>
          <a:blip r:embed="rId4"/>
          <a:stretch>
            <a:fillRect/>
          </a:stretch>
        </p:blipFill>
        <p:spPr>
          <a:xfrm>
            <a:off x="26524011" y="39169225"/>
            <a:ext cx="2643470" cy="2647739"/>
          </a:xfrm>
          <a:prstGeom prst="rect">
            <a:avLst/>
          </a:prstGeom>
        </p:spPr>
      </p:pic>
      <p:pic>
        <p:nvPicPr>
          <p:cNvPr id="12" name="Picture 11" descr="Two square white square boxes with colorful lights on each side&#10;&#10;Description automatically generated">
            <a:extLst>
              <a:ext uri="{FF2B5EF4-FFF2-40B4-BE49-F238E27FC236}">
                <a16:creationId xmlns:a16="http://schemas.microsoft.com/office/drawing/2014/main" id="{ED14E4CE-41C7-27B6-F9BB-37CB5E2D554D}"/>
              </a:ext>
            </a:extLst>
          </p:cNvPr>
          <p:cNvPicPr>
            <a:picLocks noChangeAspect="1"/>
          </p:cNvPicPr>
          <p:nvPr/>
        </p:nvPicPr>
        <p:blipFill>
          <a:blip r:embed="rId5"/>
          <a:stretch>
            <a:fillRect/>
          </a:stretch>
        </p:blipFill>
        <p:spPr>
          <a:xfrm>
            <a:off x="15408275" y="13810608"/>
            <a:ext cx="11782618" cy="11782618"/>
          </a:xfrm>
          <a:prstGeom prst="rect">
            <a:avLst/>
          </a:prstGeom>
        </p:spPr>
      </p:pic>
      <p:pic>
        <p:nvPicPr>
          <p:cNvPr id="14" name="Picture 13" descr="A group of colorful rectangular objects&#10;&#10;Description automatically generated">
            <a:extLst>
              <a:ext uri="{FF2B5EF4-FFF2-40B4-BE49-F238E27FC236}">
                <a16:creationId xmlns:a16="http://schemas.microsoft.com/office/drawing/2014/main" id="{7A1E9382-8D75-0916-0249-1F8B0276B38D}"/>
              </a:ext>
            </a:extLst>
          </p:cNvPr>
          <p:cNvPicPr>
            <a:picLocks noChangeAspect="1"/>
          </p:cNvPicPr>
          <p:nvPr/>
        </p:nvPicPr>
        <p:blipFill>
          <a:blip r:embed="rId6"/>
          <a:stretch>
            <a:fillRect/>
          </a:stretch>
        </p:blipFill>
        <p:spPr>
          <a:xfrm>
            <a:off x="15425368" y="25496855"/>
            <a:ext cx="5657850" cy="11782617"/>
          </a:xfrm>
          <a:prstGeom prst="rect">
            <a:avLst/>
          </a:prstGeom>
        </p:spPr>
      </p:pic>
      <p:pic>
        <p:nvPicPr>
          <p:cNvPr id="16" name="Picture 15" descr="A group of rectangular boxes with different colored lights&#10;&#10;Description automatically generated">
            <a:extLst>
              <a:ext uri="{FF2B5EF4-FFF2-40B4-BE49-F238E27FC236}">
                <a16:creationId xmlns:a16="http://schemas.microsoft.com/office/drawing/2014/main" id="{1381F1C7-4A15-0F52-AFE6-162676F0343B}"/>
              </a:ext>
            </a:extLst>
          </p:cNvPr>
          <p:cNvPicPr>
            <a:picLocks noChangeAspect="1"/>
          </p:cNvPicPr>
          <p:nvPr/>
        </p:nvPicPr>
        <p:blipFill>
          <a:blip r:embed="rId7"/>
          <a:stretch>
            <a:fillRect/>
          </a:stretch>
        </p:blipFill>
        <p:spPr>
          <a:xfrm>
            <a:off x="20960978" y="25496855"/>
            <a:ext cx="6229916" cy="11782616"/>
          </a:xfrm>
          <a:prstGeom prst="rect">
            <a:avLst/>
          </a:prstGeom>
        </p:spPr>
      </p:pic>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1FA04DA-A2C1-4A00-9FA4-1F6991DECE56}">
  <ds:schemaRefs>
    <ds:schemaRef ds:uri="http://schemas.microsoft.com/sharepoint/v3/contenttype/forms"/>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schemas.microsoft.com/office/2006/metadata/properties"/>
    <ds:schemaRef ds:uri="http://purl.org/dc/dcmitype/"/>
    <ds:schemaRef ds:uri="http://purl.org/dc/elements/1.1/"/>
    <ds:schemaRef ds:uri="http://schemas.microsoft.com/office/infopath/2007/PartnerControls"/>
    <ds:schemaRef ds:uri="http://schemas.microsoft.com/office/2006/documentManagement/types"/>
    <ds:schemaRef ds:uri="http://www.w3.org/XML/1998/namespace"/>
    <ds:schemaRef ds:uri="http://purl.org/dc/term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7</TotalTime>
  <Words>351</Words>
  <Application>Microsoft Office PowerPoint</Application>
  <PresentationFormat>Aangepast</PresentationFormat>
  <Paragraphs>35</Paragraphs>
  <Slides>1</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1</vt:i4>
      </vt:variant>
    </vt:vector>
  </HeadingPairs>
  <TitlesOfParts>
    <vt:vector size="8" baseType="lpstr">
      <vt:lpstr>Arial</vt:lpstr>
      <vt:lpstr>Arial,Sans-Serif</vt:lpstr>
      <vt:lpstr>Calibri</vt:lpstr>
      <vt:lpstr>Segoe UI</vt:lpstr>
      <vt:lpstr>Segoe UI Black</vt:lpstr>
      <vt:lpstr>Wingdings</vt:lpstr>
      <vt:lpstr>Kantoorthema</vt:lpstr>
      <vt:lpstr>Dancing Lights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Elias Vanthorre</cp:lastModifiedBy>
  <cp:revision>206</cp:revision>
  <dcterms:created xsi:type="dcterms:W3CDTF">2023-09-18T11:28:10Z</dcterms:created>
  <dcterms:modified xsi:type="dcterms:W3CDTF">2023-12-17T15:30:55Z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